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36075"/>
  <p:embeddedFontLst>
    <p:embeddedFont>
      <p:font typeface="Arial Black" panose="020B0A04020102020204" pitchFamily="34" charset="0"/>
      <p:regular r:id="rId13"/>
      <p:bold r:id="rId14"/>
    </p:embeddedFont>
    <p:embeddedFont>
      <p:font typeface="Montserrat" panose="00000500000000000000" pitchFamily="2" charset="0"/>
      <p:regular r:id="rId15"/>
      <p:bold r:id="rId16"/>
      <p:italic r:id="rId17"/>
      <p:boldItalic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  <p:embeddedFont>
      <p:font typeface="Raleway" pitchFamily="2" charset="0"/>
      <p:regular r:id="rId23"/>
      <p:bold r:id="rId24"/>
      <p:italic r:id="rId25"/>
      <p:boldItalic r:id="rId26"/>
    </p:embeddedFont>
    <p:embeddedFont>
      <p:font typeface="Source Sans Pro" panose="020B0503030403020204" pitchFamily="34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2fbbf349a1_0_89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32fbbf349a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2fbbf349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2fbbf349a1_0_0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a09224aa3_0_2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32a09224aa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fbbf349a1_0_24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32fbbf349a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2fbbf349a1_0_4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32fbbf349a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2fbbf349a1_0_7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32fbbf349a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2fbbf349a1_0_84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32fbbf349a1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20b67dc7a_0_0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3320b67dc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20b67dc7a_0_5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3320b67dc7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ia basic layout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None/>
              <a:defRPr sz="38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Proxima Nova"/>
              <a:buNone/>
              <a:defRPr sz="24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12338" y="5778388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0668"/>
            <a:ext cx="8520600" cy="26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3793576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195262" y="228600"/>
            <a:ext cx="8015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9116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306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2286000"/>
            <a:ext cx="81837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roxima Nova"/>
              <a:buChar char="●"/>
              <a:defRPr sz="3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○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■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74056" y="6451031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37" y="6281913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107600"/>
            <a:ext cx="4426500" cy="66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/>
              <a:t>Lists #2</a:t>
            </a:r>
            <a:endParaRPr sz="4800"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3600">
                <a:solidFill>
                  <a:schemeClr val="dk1"/>
                </a:solidFill>
              </a:rPr>
              <a:t>A supplemental lesson for AP CSP</a:t>
            </a:r>
            <a:endParaRPr sz="3600"/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Wrap Up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Complete the assignment, either individually or as a group.</a:t>
            </a:r>
            <a:endParaRPr sz="3200"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Warm-up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remember about lists?</a:t>
            </a:r>
            <a:endParaRPr/>
          </a:p>
          <a:p>
            <a:pPr marL="457200" lvl="0" indent="-419100" algn="l" rtl="0">
              <a:spcBef>
                <a:spcPts val="120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How do you define a list?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How do you access an element in a list?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How do you update an element in a list?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What are some list methods?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Data Abstraction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AP CSP Big Idea #3 - Algorithms and Programming</a:t>
            </a:r>
            <a:endParaRPr sz="3200"/>
          </a:p>
          <a:p>
            <a:pPr marL="457200" marR="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AAP-1.D.a: Develop data abstraction using lists to store multiple elements.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AAP-1.D.b: Explain how the use of data abstraction manages complexity in program code.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AAP-2.0.a: Write iteration statements to traverse a list.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AAP-2.0.b: Determine the result of an algorithm that includes list traversals.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AAP-3.B: Explain how the use of procedural abstraction manages complexity in a program.</a:t>
            </a:r>
            <a:endParaRPr sz="24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Data Abstraction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60850"/>
            <a:ext cx="83061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2"/>
                </a:solidFill>
              </a:rPr>
              <a:t>Lists allow us to name and work with with large collections of information with few variables. These programs are easier to develop and maintain. </a:t>
            </a:r>
            <a:endParaRPr sz="2800">
              <a:solidFill>
                <a:schemeClr val="dk2"/>
              </a:solidFill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</a:pPr>
            <a:r>
              <a:rPr lang="en-US" sz="2800">
                <a:solidFill>
                  <a:schemeClr val="dk2"/>
                </a:solidFill>
              </a:rPr>
              <a:t>In Python, a list is defined using square brackets.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438225" y="3586225"/>
            <a:ext cx="8394000" cy="29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names = [“Monserat”, “Samantha”, “Diego”, “Omar”, “Diego”]</a:t>
            </a: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todo_list = [“read a book”, “wash dishes”, “take shower”]</a:t>
            </a: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numbers = [1, 5, 3, 10, 12, 4]</a:t>
            </a: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sensors = [False, False, True, True, False]</a:t>
            </a:r>
            <a:b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-US" sz="22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   </a:t>
            </a:r>
            <a:r>
              <a:rPr lang="en-US" sz="2200" i="1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This example is from Mission 6 CheckLines</a:t>
            </a:r>
            <a:endParaRPr sz="2200" i="1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Definitions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43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 </a:t>
            </a:r>
            <a:r>
              <a:rPr lang="en-US" sz="2600" b="1"/>
              <a:t>list</a:t>
            </a:r>
            <a:r>
              <a:rPr lang="en-US" sz="2600"/>
              <a:t> is an ordered  collection of elements (items).</a:t>
            </a:r>
            <a:endParaRPr sz="2600"/>
          </a:p>
          <a:p>
            <a:pPr marL="457200" marR="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An </a:t>
            </a:r>
            <a:r>
              <a:rPr lang="en-US" sz="2600" b="1"/>
              <a:t>index</a:t>
            </a:r>
            <a:r>
              <a:rPr lang="en-US" sz="2600"/>
              <a:t> is a number used to reference the element in a list and refers to its order in the list.</a:t>
            </a:r>
            <a:endParaRPr sz="2600"/>
          </a:p>
          <a:p>
            <a:pPr marL="457200" marR="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An</a:t>
            </a:r>
            <a:r>
              <a:rPr lang="en-US" sz="2600" b="1"/>
              <a:t> element (or item) </a:t>
            </a:r>
            <a:r>
              <a:rPr lang="en-US" sz="2600"/>
              <a:t>is an individual value in a list, and each is assigned a unique index.</a:t>
            </a:r>
            <a:endParaRPr sz="2600"/>
          </a:p>
          <a:p>
            <a:pPr marL="457200" marR="0" lvl="0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/>
              <a:t>The </a:t>
            </a:r>
            <a:r>
              <a:rPr lang="en-US" sz="2600" b="1"/>
              <a:t>length</a:t>
            </a:r>
            <a:r>
              <a:rPr lang="en-US" sz="2600"/>
              <a:t> of a list is how many elements it contains. Lists can grow or shrink als elements are added or removed.</a:t>
            </a:r>
            <a:endParaRPr sz="2600"/>
          </a:p>
        </p:txBody>
      </p:sp>
      <p:sp>
        <p:nvSpPr>
          <p:cNvPr id="94" name="Google Shape;94;p18"/>
          <p:cNvSpPr txBox="1"/>
          <p:nvPr/>
        </p:nvSpPr>
        <p:spPr>
          <a:xfrm>
            <a:off x="457125" y="4941100"/>
            <a:ext cx="85206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names =</a:t>
            </a:r>
            <a:r>
              <a:rPr lang="en-US"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2400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[“Monserat”, “Samantha”, “Diego”, “Omar”, “Diego”]</a:t>
            </a:r>
            <a:r>
              <a:rPr lang="en-US"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2478925" y="4556400"/>
            <a:ext cx="60885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400" b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0              1                  2          3           4</a:t>
            </a:r>
            <a:endParaRPr sz="180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354600" y="4690200"/>
            <a:ext cx="8520600" cy="831300"/>
          </a:xfrm>
          <a:prstGeom prst="rect">
            <a:avLst/>
          </a:prstGeom>
          <a:noFill/>
          <a:ln w="1905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97" name="Google Shape;97;p18"/>
          <p:cNvCxnSpPr/>
          <p:nvPr/>
        </p:nvCxnSpPr>
        <p:spPr>
          <a:xfrm flipH="1">
            <a:off x="755975" y="1445200"/>
            <a:ext cx="635700" cy="3261600"/>
          </a:xfrm>
          <a:prstGeom prst="straightConnector1">
            <a:avLst/>
          </a:prstGeom>
          <a:noFill/>
          <a:ln w="19050" cap="flat" cmpd="sng">
            <a:solidFill>
              <a:srgbClr val="6AA84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p18"/>
          <p:cNvCxnSpPr/>
          <p:nvPr/>
        </p:nvCxnSpPr>
        <p:spPr>
          <a:xfrm>
            <a:off x="1876750" y="1913550"/>
            <a:ext cx="2007300" cy="2877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9;p18"/>
          <p:cNvCxnSpPr/>
          <p:nvPr/>
        </p:nvCxnSpPr>
        <p:spPr>
          <a:xfrm>
            <a:off x="1910200" y="1913550"/>
            <a:ext cx="702600" cy="28770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8"/>
          <p:cNvCxnSpPr/>
          <p:nvPr/>
        </p:nvCxnSpPr>
        <p:spPr>
          <a:xfrm>
            <a:off x="1893475" y="1980450"/>
            <a:ext cx="3713400" cy="28602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8"/>
          <p:cNvCxnSpPr/>
          <p:nvPr/>
        </p:nvCxnSpPr>
        <p:spPr>
          <a:xfrm>
            <a:off x="1910200" y="2766625"/>
            <a:ext cx="301200" cy="22413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18"/>
          <p:cNvCxnSpPr/>
          <p:nvPr/>
        </p:nvCxnSpPr>
        <p:spPr>
          <a:xfrm>
            <a:off x="1926925" y="2833525"/>
            <a:ext cx="2007300" cy="2274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" name="Google Shape;103;p18"/>
          <p:cNvCxnSpPr/>
          <p:nvPr/>
        </p:nvCxnSpPr>
        <p:spPr>
          <a:xfrm>
            <a:off x="1943650" y="2833525"/>
            <a:ext cx="3562800" cy="21912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4" name="Google Shape;104;p18"/>
          <p:cNvSpPr txBox="1"/>
          <p:nvPr/>
        </p:nvSpPr>
        <p:spPr>
          <a:xfrm>
            <a:off x="1441850" y="5777450"/>
            <a:ext cx="2843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900FF"/>
                </a:solidFill>
                <a:latin typeface="Proxima Nova"/>
                <a:ea typeface="Proxima Nova"/>
                <a:cs typeface="Proxima Nova"/>
                <a:sym typeface="Proxima Nova"/>
              </a:rPr>
              <a:t>len(names) = 5</a:t>
            </a:r>
            <a:endParaRPr sz="2400">
              <a:solidFill>
                <a:srgbClr val="9900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05" name="Google Shape;105;p18"/>
          <p:cNvCxnSpPr/>
          <p:nvPr/>
        </p:nvCxnSpPr>
        <p:spPr>
          <a:xfrm>
            <a:off x="1676025" y="3686600"/>
            <a:ext cx="167400" cy="21912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Using a List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These list methods are used on the AP Exam:</a:t>
            </a:r>
            <a:endParaRPr sz="3200"/>
          </a:p>
          <a:p>
            <a:pPr marL="457200" lvl="0" indent="-381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-US" sz="2400" b="1">
                <a:solidFill>
                  <a:schemeClr val="dk2"/>
                </a:solidFill>
              </a:rPr>
              <a:t>list.append(element)</a:t>
            </a:r>
            <a:r>
              <a:rPr lang="en-US" sz="2400">
                <a:solidFill>
                  <a:schemeClr val="dk2"/>
                </a:solidFill>
              </a:rPr>
              <a:t> adds an element to the end of a list. </a:t>
            </a:r>
            <a:endParaRPr sz="2400">
              <a:solidFill>
                <a:schemeClr val="dk2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2400">
                <a:solidFill>
                  <a:schemeClr val="dk2"/>
                </a:solidFill>
              </a:rPr>
              <a:t>The length of the list increases by 1.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-US" sz="2400" b="1">
                <a:solidFill>
                  <a:schemeClr val="dk2"/>
                </a:solidFill>
              </a:rPr>
              <a:t>list.insert(index, element)</a:t>
            </a:r>
            <a:r>
              <a:rPr lang="en-US" sz="2400">
                <a:solidFill>
                  <a:schemeClr val="dk2"/>
                </a:solidFill>
              </a:rPr>
              <a:t> adds an element at the given index. </a:t>
            </a:r>
            <a:endParaRPr sz="2400">
              <a:solidFill>
                <a:schemeClr val="dk2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2400">
                <a:solidFill>
                  <a:schemeClr val="dk2"/>
                </a:solidFill>
              </a:rPr>
              <a:t>The length of the list increases by 1. </a:t>
            </a:r>
            <a:endParaRPr>
              <a:solidFill>
                <a:schemeClr val="dk2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2400">
                <a:solidFill>
                  <a:schemeClr val="dk2"/>
                </a:solidFill>
              </a:rPr>
              <a:t>The index of all elements following the inserted element are increased by 1.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-US" sz="2400" b="1">
                <a:solidFill>
                  <a:schemeClr val="dk2"/>
                </a:solidFill>
              </a:rPr>
              <a:t>list.pop(element)</a:t>
            </a:r>
            <a:r>
              <a:rPr lang="en-US" sz="2400">
                <a:solidFill>
                  <a:schemeClr val="dk2"/>
                </a:solidFill>
              </a:rPr>
              <a:t> removes an element at the given index. </a:t>
            </a:r>
            <a:endParaRPr sz="2400">
              <a:solidFill>
                <a:schemeClr val="dk2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2400">
                <a:solidFill>
                  <a:schemeClr val="dk2"/>
                </a:solidFill>
              </a:rPr>
              <a:t>The length of the list decreases by 1. </a:t>
            </a:r>
            <a:endParaRPr sz="2400">
              <a:solidFill>
                <a:schemeClr val="dk2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2400">
                <a:solidFill>
                  <a:schemeClr val="dk2"/>
                </a:solidFill>
              </a:rPr>
              <a:t>The index of all elements following the popped element are decreased by 1.</a:t>
            </a:r>
            <a:endParaRPr sz="2400"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Try some code tracing with lists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3200">
                <a:solidFill>
                  <a:srgbClr val="434343"/>
                </a:solidFill>
              </a:rPr>
              <a:t>Get Example C code from your teacher.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With your group, work through each problem.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What is the final list after the code is executed?</a:t>
            </a:r>
            <a:endParaRPr sz="3200"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Try some code tracing with lists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3200">
                <a:solidFill>
                  <a:srgbClr val="434343"/>
                </a:solidFill>
              </a:rPr>
              <a:t>Get Example D code from your teacher.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With your group, work through each problem.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What is the final list after the code is executed?</a:t>
            </a:r>
            <a:endParaRPr sz="3200"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Try some code tracing with lists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-US" sz="3200">
                <a:solidFill>
                  <a:srgbClr val="434343"/>
                </a:solidFill>
              </a:rPr>
              <a:t>Get Example E code from your teacher.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With your group, work through each problem.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What is the value of total after the code is executed?</a:t>
            </a:r>
            <a:endParaRPr sz="3200">
              <a:solidFill>
                <a:srgbClr val="434343"/>
              </a:solidFill>
            </a:endParaRPr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Char char="○"/>
            </a:pPr>
            <a:r>
              <a:rPr lang="en-US" sz="3200">
                <a:solidFill>
                  <a:srgbClr val="434343"/>
                </a:solidFill>
              </a:rPr>
              <a:t>What is the final list after the code is executed?</a:t>
            </a:r>
            <a:endParaRPr sz="3200"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Montserrat</vt:lpstr>
      <vt:lpstr>Noto Sans Symbols</vt:lpstr>
      <vt:lpstr>Source Sans Pro</vt:lpstr>
      <vt:lpstr>Raleway</vt:lpstr>
      <vt:lpstr>Arial</vt:lpstr>
      <vt:lpstr>Arial Black</vt:lpstr>
      <vt:lpstr>Proxima Nova</vt:lpstr>
      <vt:lpstr>Plum</vt:lpstr>
      <vt:lpstr>Lists #2</vt:lpstr>
      <vt:lpstr>Warm-up</vt:lpstr>
      <vt:lpstr>Data Abstraction</vt:lpstr>
      <vt:lpstr>Data Abstraction</vt:lpstr>
      <vt:lpstr>Definitions</vt:lpstr>
      <vt:lpstr>Using a List</vt:lpstr>
      <vt:lpstr>Try some code tracing with lists</vt:lpstr>
      <vt:lpstr>Try some code tracing with lists</vt:lpstr>
      <vt:lpstr>Try some code tracing with lists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2025-05-19T00:44:28Z</dcterms:modified>
</cp:coreProperties>
</file>